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notesMasterIdLst>
    <p:notesMasterId r:id="rId30"/>
  </p:notesMasterIdLst>
  <p:sldIdLst>
    <p:sldId id="525" r:id="rId2"/>
    <p:sldId id="526" r:id="rId3"/>
    <p:sldId id="635" r:id="rId4"/>
    <p:sldId id="574" r:id="rId5"/>
    <p:sldId id="639" r:id="rId6"/>
    <p:sldId id="638" r:id="rId7"/>
    <p:sldId id="613" r:id="rId8"/>
    <p:sldId id="627" r:id="rId9"/>
    <p:sldId id="640" r:id="rId10"/>
    <p:sldId id="619" r:id="rId11"/>
    <p:sldId id="617" r:id="rId12"/>
    <p:sldId id="641" r:id="rId13"/>
    <p:sldId id="628" r:id="rId14"/>
    <p:sldId id="642" r:id="rId15"/>
    <p:sldId id="643" r:id="rId16"/>
    <p:sldId id="645" r:id="rId17"/>
    <p:sldId id="646" r:id="rId18"/>
    <p:sldId id="647" r:id="rId19"/>
    <p:sldId id="648" r:id="rId20"/>
    <p:sldId id="650" r:id="rId21"/>
    <p:sldId id="649" r:id="rId22"/>
    <p:sldId id="651" r:id="rId23"/>
    <p:sldId id="652" r:id="rId24"/>
    <p:sldId id="653" r:id="rId25"/>
    <p:sldId id="654" r:id="rId26"/>
    <p:sldId id="655" r:id="rId27"/>
    <p:sldId id="656" r:id="rId28"/>
    <p:sldId id="328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ad" initials="A" lastIdx="1" clrIdx="0">
    <p:extLst>
      <p:ext uri="{19B8F6BF-5375-455C-9EA6-DF929625EA0E}">
        <p15:presenceInfo xmlns:p15="http://schemas.microsoft.com/office/powerpoint/2012/main" userId="Asad" providerId="None"/>
      </p:ext>
    </p:extLst>
  </p:cmAuthor>
  <p:cmAuthor id="2" name="MUHAMMAD ASAD" initials="MA" lastIdx="2" clrIdx="1">
    <p:extLst>
      <p:ext uri="{19B8F6BF-5375-455C-9EA6-DF929625EA0E}">
        <p15:presenceInfo xmlns:p15="http://schemas.microsoft.com/office/powerpoint/2012/main" userId="MUHAMMAD ASA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A079"/>
    <a:srgbClr val="D28C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3002" autoAdjust="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5091E7-5BBE-48F6-BD60-FAF73F8739D3}" type="doc">
      <dgm:prSet loTypeId="urn:microsoft.com/office/officeart/2005/8/layout/matrix2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D3BE7D6-9807-46D9-800A-250CB1FD5C15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pPr algn="ctr"/>
          <a:r>
            <a:rPr lang="en-US" sz="2000" u="sng" dirty="0">
              <a:solidFill>
                <a:schemeClr val="bg1"/>
              </a:solidFill>
              <a:latin typeface="Arial Black" panose="020B0A04020102020204" pitchFamily="34" charset="0"/>
            </a:rPr>
            <a:t>GEOGRAPHIC SEGMENTATION</a:t>
          </a:r>
        </a:p>
        <a:p>
          <a:pPr algn="ctr"/>
          <a:r>
            <a:rPr lang="en-GB" sz="1800" dirty="0">
              <a:latin typeface="Arial Rounded MT Bold" panose="020F0704030504030204" pitchFamily="34" charset="0"/>
            </a:rPr>
            <a:t>Urban  ---  40%  </a:t>
          </a:r>
        </a:p>
        <a:p>
          <a:pPr algn="ctr"/>
          <a:r>
            <a:rPr lang="en-GB" sz="1800" dirty="0">
              <a:latin typeface="Arial Rounded MT Bold" panose="020F0704030504030204" pitchFamily="34" charset="0"/>
            </a:rPr>
            <a:t>Rural  ---  60%</a:t>
          </a:r>
        </a:p>
        <a:p>
          <a:pPr algn="ctr"/>
          <a:r>
            <a:rPr lang="en-GB" sz="1800" dirty="0">
              <a:latin typeface="Arial Rounded MT Bold" panose="020F0704030504030204" pitchFamily="34" charset="0"/>
            </a:rPr>
            <a:t>Sahiwal Region ---  80%</a:t>
          </a:r>
        </a:p>
        <a:p>
          <a:pPr algn="ctr"/>
          <a:r>
            <a:rPr lang="en-GB" sz="1800" dirty="0">
              <a:latin typeface="Arial Rounded MT Bold" panose="020F0704030504030204" pitchFamily="34" charset="0"/>
            </a:rPr>
            <a:t>Out-side Region ---  20%</a:t>
          </a:r>
        </a:p>
        <a:p>
          <a:pPr algn="ctr"/>
          <a:r>
            <a:rPr lang="en-GB" sz="1800" dirty="0">
              <a:latin typeface="Arial Rounded MT Bold" panose="020F0704030504030204" pitchFamily="34" charset="0"/>
            </a:rPr>
            <a:t>Summer Time of  Year ---  75%</a:t>
          </a:r>
        </a:p>
        <a:p>
          <a:pPr algn="ctr"/>
          <a:r>
            <a:rPr lang="en-GB" sz="1800" dirty="0">
              <a:latin typeface="Arial Rounded MT Bold" panose="020F0704030504030204" pitchFamily="34" charset="0"/>
            </a:rPr>
            <a:t>Winter Time of  Year  --- 25%</a:t>
          </a:r>
        </a:p>
      </dgm:t>
    </dgm:pt>
    <dgm:pt modelId="{B29EA1D8-DEAC-4E11-9101-9C519A1D6D03}" type="parTrans" cxnId="{5A0D8A2A-5296-415C-A8BB-115827DAF173}">
      <dgm:prSet/>
      <dgm:spPr/>
      <dgm:t>
        <a:bodyPr/>
        <a:lstStyle/>
        <a:p>
          <a:endParaRPr lang="en-GB"/>
        </a:p>
      </dgm:t>
    </dgm:pt>
    <dgm:pt modelId="{5E52F2BA-6575-49D8-A0E5-EA35E533A2A6}" type="sibTrans" cxnId="{5A0D8A2A-5296-415C-A8BB-115827DAF173}">
      <dgm:prSet/>
      <dgm:spPr/>
      <dgm:t>
        <a:bodyPr/>
        <a:lstStyle/>
        <a:p>
          <a:endParaRPr lang="en-GB"/>
        </a:p>
      </dgm:t>
    </dgm:pt>
    <dgm:pt modelId="{D354B240-F9FA-47A1-9949-61D8E99B6FC9}">
      <dgm:prSet phldrT="[Text]" phldr="1"/>
      <dgm:spPr/>
      <dgm:t>
        <a:bodyPr/>
        <a:lstStyle/>
        <a:p>
          <a:endParaRPr lang="en-GB" dirty="0"/>
        </a:p>
      </dgm:t>
    </dgm:pt>
    <dgm:pt modelId="{6EFE1A01-2F5D-42A9-B654-BC4281A29F2A}" type="parTrans" cxnId="{B63AC886-C72D-4B5B-BE78-409B68A17016}">
      <dgm:prSet/>
      <dgm:spPr/>
      <dgm:t>
        <a:bodyPr/>
        <a:lstStyle/>
        <a:p>
          <a:endParaRPr lang="en-GB"/>
        </a:p>
      </dgm:t>
    </dgm:pt>
    <dgm:pt modelId="{DE878F08-A1FC-4D51-B275-FECDE2991DBC}" type="sibTrans" cxnId="{B63AC886-C72D-4B5B-BE78-409B68A17016}">
      <dgm:prSet/>
      <dgm:spPr/>
      <dgm:t>
        <a:bodyPr/>
        <a:lstStyle/>
        <a:p>
          <a:endParaRPr lang="en-GB"/>
        </a:p>
      </dgm:t>
    </dgm:pt>
    <dgm:pt modelId="{D1489BAD-6295-49CC-A71A-1A6FEDD18B79}">
      <dgm:prSet phldrT="[Text]" phldr="1"/>
      <dgm:spPr/>
      <dgm:t>
        <a:bodyPr/>
        <a:lstStyle/>
        <a:p>
          <a:endParaRPr lang="en-GB"/>
        </a:p>
      </dgm:t>
    </dgm:pt>
    <dgm:pt modelId="{90AA033A-6DF6-442D-8550-42CDFFE19B64}" type="parTrans" cxnId="{96F0C2A1-5AEE-40C8-ACAE-FF325CF6F179}">
      <dgm:prSet/>
      <dgm:spPr/>
      <dgm:t>
        <a:bodyPr/>
        <a:lstStyle/>
        <a:p>
          <a:endParaRPr lang="en-GB"/>
        </a:p>
      </dgm:t>
    </dgm:pt>
    <dgm:pt modelId="{CA653D7F-6A00-419A-8E59-5CF61E11AB5B}" type="sibTrans" cxnId="{96F0C2A1-5AEE-40C8-ACAE-FF325CF6F179}">
      <dgm:prSet/>
      <dgm:spPr/>
      <dgm:t>
        <a:bodyPr/>
        <a:lstStyle/>
        <a:p>
          <a:endParaRPr lang="en-GB"/>
        </a:p>
      </dgm:t>
    </dgm:pt>
    <dgm:pt modelId="{5FD3B7DB-B9B7-4D84-A03F-3502002181E4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2000" u="sng" dirty="0">
              <a:solidFill>
                <a:schemeClr val="bg1"/>
              </a:solidFill>
              <a:latin typeface="Arial Black" panose="020B0A04020102020204" pitchFamily="34" charset="0"/>
            </a:rPr>
            <a:t>PSYCHOGRAPHIC SEGMENTATION</a:t>
          </a:r>
        </a:p>
        <a:p>
          <a:endParaRPr lang="en-US" sz="1200" u="sng" dirty="0">
            <a:solidFill>
              <a:schemeClr val="bg1"/>
            </a:solidFill>
            <a:latin typeface="Arial Black" panose="020B0A04020102020204" pitchFamily="34" charset="0"/>
          </a:endParaRPr>
        </a:p>
        <a:p>
          <a:r>
            <a:rPr lang="en-GB" sz="2000" dirty="0">
              <a:latin typeface="Arial Rounded MT Bold" panose="020F0704030504030204" pitchFamily="34" charset="0"/>
            </a:rPr>
            <a:t>Socially Acceptable</a:t>
          </a:r>
          <a:endParaRPr lang="en-US" sz="2000" u="sng" dirty="0">
            <a:solidFill>
              <a:schemeClr val="bg1"/>
            </a:solidFill>
            <a:latin typeface="Arial Black" panose="020B0A04020102020204" pitchFamily="34" charset="0"/>
          </a:endParaRPr>
        </a:p>
        <a:p>
          <a:endParaRPr lang="en-US" sz="2000" u="sng" dirty="0">
            <a:solidFill>
              <a:schemeClr val="bg1"/>
            </a:solidFill>
            <a:latin typeface="Arial Black" panose="020B0A04020102020204" pitchFamily="34" charset="0"/>
          </a:endParaRPr>
        </a:p>
        <a:p>
          <a:endParaRPr lang="en-US" sz="2000" u="sng" dirty="0">
            <a:solidFill>
              <a:schemeClr val="bg1"/>
            </a:solidFill>
            <a:latin typeface="Arial Black" panose="020B0A04020102020204" pitchFamily="34" charset="0"/>
          </a:endParaRPr>
        </a:p>
      </dgm:t>
    </dgm:pt>
    <dgm:pt modelId="{1649A328-636C-4937-8655-2C1208C6841E}" type="parTrans" cxnId="{3A541F31-8A62-403A-BE7F-6BC547F08F02}">
      <dgm:prSet/>
      <dgm:spPr/>
      <dgm:t>
        <a:bodyPr/>
        <a:lstStyle/>
        <a:p>
          <a:endParaRPr lang="en-GB"/>
        </a:p>
      </dgm:t>
    </dgm:pt>
    <dgm:pt modelId="{5B2E7EEF-E646-4BA3-B282-2566A8561687}" type="sibTrans" cxnId="{3A541F31-8A62-403A-BE7F-6BC547F08F02}">
      <dgm:prSet/>
      <dgm:spPr/>
      <dgm:t>
        <a:bodyPr/>
        <a:lstStyle/>
        <a:p>
          <a:endParaRPr lang="en-GB"/>
        </a:p>
      </dgm:t>
    </dgm:pt>
    <dgm:pt modelId="{9B89F260-49E5-4DA5-939F-D692F945CF63}">
      <dgm:prSet phldrT="[Text]" custT="1"/>
      <dgm:spPr>
        <a:solidFill>
          <a:schemeClr val="bg2">
            <a:lumMod val="60000"/>
            <a:lumOff val="40000"/>
          </a:schemeClr>
        </a:solidFill>
      </dgm:spPr>
      <dgm:t>
        <a:bodyPr/>
        <a:lstStyle/>
        <a:p>
          <a:r>
            <a:rPr lang="en-US" sz="2000" u="sng" dirty="0">
              <a:solidFill>
                <a:schemeClr val="bg1"/>
              </a:solidFill>
              <a:latin typeface="Arial Black" panose="020B0A04020102020204" pitchFamily="34" charset="0"/>
            </a:rPr>
            <a:t>BEHAVIORAL SEGMENTATION</a:t>
          </a:r>
        </a:p>
        <a:p>
          <a:endParaRPr lang="en-US" sz="200" u="sng" dirty="0">
            <a:solidFill>
              <a:schemeClr val="bg1"/>
            </a:solidFill>
            <a:latin typeface="Arial Black" panose="020B0A04020102020204" pitchFamily="34" charset="0"/>
          </a:endParaRPr>
        </a:p>
        <a:p>
          <a:r>
            <a:rPr lang="en-GB" sz="1800" dirty="0">
              <a:latin typeface="Arial Rounded MT Bold" panose="020F0704030504030204" pitchFamily="34" charset="0"/>
            </a:rPr>
            <a:t>Quality Preference  ---  80%  </a:t>
          </a:r>
        </a:p>
        <a:p>
          <a:r>
            <a:rPr lang="en-GB" sz="1800" dirty="0">
              <a:latin typeface="Arial Rounded MT Bold" panose="020F0704030504030204" pitchFamily="34" charset="0"/>
            </a:rPr>
            <a:t>Quantity Preference  ---  20%</a:t>
          </a:r>
        </a:p>
        <a:p>
          <a:r>
            <a:rPr lang="en-GB" sz="1800" dirty="0">
              <a:latin typeface="Arial Rounded MT Bold" panose="020F0704030504030204" pitchFamily="34" charset="0"/>
            </a:rPr>
            <a:t>Sport Festival Participation ---  30%</a:t>
          </a:r>
        </a:p>
        <a:p>
          <a:r>
            <a:rPr lang="en-GB" sz="1800" dirty="0">
              <a:latin typeface="Arial Rounded MT Bold" panose="020F0704030504030204" pitchFamily="34" charset="0"/>
            </a:rPr>
            <a:t>Annual Dinner Participation ---  95%</a:t>
          </a:r>
        </a:p>
        <a:p>
          <a:r>
            <a:rPr lang="en-GB" sz="1800" dirty="0">
              <a:latin typeface="Arial Rounded MT Bold" panose="020F0704030504030204" pitchFamily="34" charset="0"/>
            </a:rPr>
            <a:t>Presentations Participation ---  100%</a:t>
          </a:r>
        </a:p>
      </dgm:t>
    </dgm:pt>
    <dgm:pt modelId="{630A27D3-4BBB-4D88-B8C2-6591F67DA1BE}" type="parTrans" cxnId="{35443685-B2B2-420A-AE09-5D263F2DDFE4}">
      <dgm:prSet/>
      <dgm:spPr/>
      <dgm:t>
        <a:bodyPr/>
        <a:lstStyle/>
        <a:p>
          <a:endParaRPr lang="en-GB"/>
        </a:p>
      </dgm:t>
    </dgm:pt>
    <dgm:pt modelId="{8CED6447-5B09-442B-A88B-AAC6CAB4EA3B}" type="sibTrans" cxnId="{35443685-B2B2-420A-AE09-5D263F2DDFE4}">
      <dgm:prSet/>
      <dgm:spPr/>
      <dgm:t>
        <a:bodyPr/>
        <a:lstStyle/>
        <a:p>
          <a:endParaRPr lang="en-GB"/>
        </a:p>
      </dgm:t>
    </dgm:pt>
    <dgm:pt modelId="{7C2409D8-518B-413A-A9EF-9B582F1FDE33}">
      <dgm:prSet phldrT="[Text]" custT="1"/>
      <dgm:spPr>
        <a:solidFill>
          <a:schemeClr val="bg1">
            <a:lumMod val="50000"/>
            <a:lumOff val="50000"/>
          </a:schemeClr>
        </a:solidFill>
      </dgm:spPr>
      <dgm:t>
        <a:bodyPr/>
        <a:lstStyle/>
        <a:p>
          <a:r>
            <a:rPr lang="en-US" sz="2000" u="sng" dirty="0">
              <a:solidFill>
                <a:schemeClr val="bg1"/>
              </a:solidFill>
              <a:latin typeface="Arial Black" panose="020B0A04020102020204" pitchFamily="34" charset="0"/>
            </a:rPr>
            <a:t>DEMOGRAPHIC SEGMENTATION</a:t>
          </a:r>
          <a:endParaRPr lang="en-US" sz="900" u="sng" dirty="0">
            <a:solidFill>
              <a:schemeClr val="bg1"/>
            </a:solidFill>
            <a:latin typeface="Arial Black" panose="020B0A04020102020204" pitchFamily="34" charset="0"/>
          </a:endParaRPr>
        </a:p>
        <a:p>
          <a:r>
            <a:rPr lang="en-GB" sz="1800" dirty="0">
              <a:latin typeface="Arial Rounded MT Bold" panose="020F0704030504030204" pitchFamily="34" charset="0"/>
            </a:rPr>
            <a:t>Male  ---  70%  </a:t>
          </a:r>
        </a:p>
        <a:p>
          <a:r>
            <a:rPr lang="en-GB" sz="1800" dirty="0">
              <a:latin typeface="Arial Rounded MT Bold" panose="020F0704030504030204" pitchFamily="34" charset="0"/>
            </a:rPr>
            <a:t>Female  ---  30%</a:t>
          </a:r>
        </a:p>
        <a:p>
          <a:r>
            <a:rPr lang="en-GB" sz="1800" dirty="0">
              <a:latin typeface="Arial Rounded MT Bold" panose="020F0704030504030204" pitchFamily="34" charset="0"/>
            </a:rPr>
            <a:t>Muslim ---  99%</a:t>
          </a:r>
        </a:p>
        <a:p>
          <a:r>
            <a:rPr lang="en-GB" sz="1800" dirty="0">
              <a:latin typeface="Arial Rounded MT Bold" panose="020F0704030504030204" pitchFamily="34" charset="0"/>
            </a:rPr>
            <a:t>18+ Age ---  100%</a:t>
          </a:r>
        </a:p>
        <a:p>
          <a:r>
            <a:rPr lang="en-GB" sz="1800" dirty="0">
              <a:latin typeface="Arial Rounded MT Bold" panose="020F0704030504030204" pitchFamily="34" charset="0"/>
            </a:rPr>
            <a:t>Under-graduate ---  100%</a:t>
          </a:r>
          <a:endParaRPr lang="en-GB" sz="1300" dirty="0">
            <a:latin typeface="Arial Rounded MT Bold" panose="020F0704030504030204" pitchFamily="34" charset="0"/>
          </a:endParaRPr>
        </a:p>
      </dgm:t>
    </dgm:pt>
    <dgm:pt modelId="{2C37841E-46B3-46DA-8F68-F0DA2843C76A}" type="parTrans" cxnId="{EB9BF4CD-E221-4D3C-9D85-E0E7A5FDCAC8}">
      <dgm:prSet/>
      <dgm:spPr/>
      <dgm:t>
        <a:bodyPr/>
        <a:lstStyle/>
        <a:p>
          <a:endParaRPr lang="en-GB"/>
        </a:p>
      </dgm:t>
    </dgm:pt>
    <dgm:pt modelId="{53712DE3-04E3-4ABE-9635-00286174104B}" type="sibTrans" cxnId="{EB9BF4CD-E221-4D3C-9D85-E0E7A5FDCAC8}">
      <dgm:prSet/>
      <dgm:spPr/>
      <dgm:t>
        <a:bodyPr/>
        <a:lstStyle/>
        <a:p>
          <a:endParaRPr lang="en-GB"/>
        </a:p>
      </dgm:t>
    </dgm:pt>
    <dgm:pt modelId="{45B59D8E-5CD4-4850-95D8-2246883565D6}" type="pres">
      <dgm:prSet presAssocID="{195091E7-5BBE-48F6-BD60-FAF73F8739D3}" presName="matrix" presStyleCnt="0">
        <dgm:presLayoutVars>
          <dgm:chMax val="1"/>
          <dgm:dir/>
          <dgm:resizeHandles val="exact"/>
        </dgm:presLayoutVars>
      </dgm:prSet>
      <dgm:spPr/>
    </dgm:pt>
    <dgm:pt modelId="{A6D6A5B6-8BCD-4E51-90CD-42C7BF027809}" type="pres">
      <dgm:prSet presAssocID="{195091E7-5BBE-48F6-BD60-FAF73F8739D3}" presName="axisShape" presStyleLbl="bgShp" presStyleIdx="0" presStyleCnt="1" custScaleX="165062"/>
      <dgm:spPr>
        <a:solidFill>
          <a:srgbClr val="FFFF00"/>
        </a:solidFill>
      </dgm:spPr>
    </dgm:pt>
    <dgm:pt modelId="{A1A0F6F0-ABCB-424D-9227-70CD6D3F9083}" type="pres">
      <dgm:prSet presAssocID="{195091E7-5BBE-48F6-BD60-FAF73F8739D3}" presName="rect1" presStyleLbl="node1" presStyleIdx="0" presStyleCnt="4" custScaleX="194650" custLinFactNeighborX="-51394" custLinFactNeighborY="-2499">
        <dgm:presLayoutVars>
          <dgm:chMax val="0"/>
          <dgm:chPref val="0"/>
          <dgm:bulletEnabled val="1"/>
        </dgm:presLayoutVars>
      </dgm:prSet>
      <dgm:spPr/>
    </dgm:pt>
    <dgm:pt modelId="{5DE8B6DB-13E0-4B1D-AC0F-C54CC18929B5}" type="pres">
      <dgm:prSet presAssocID="{195091E7-5BBE-48F6-BD60-FAF73F8739D3}" presName="rect2" presStyleLbl="node1" presStyleIdx="1" presStyleCnt="4" custScaleX="189268" custLinFactNeighborX="49167" custLinFactNeighborY="-3279">
        <dgm:presLayoutVars>
          <dgm:chMax val="0"/>
          <dgm:chPref val="0"/>
          <dgm:bulletEnabled val="1"/>
        </dgm:presLayoutVars>
      </dgm:prSet>
      <dgm:spPr/>
    </dgm:pt>
    <dgm:pt modelId="{A5D6E88F-5CE4-4943-9734-9F44A0B49139}" type="pres">
      <dgm:prSet presAssocID="{195091E7-5BBE-48F6-BD60-FAF73F8739D3}" presName="rect3" presStyleLbl="node1" presStyleIdx="2" presStyleCnt="4" custScaleX="194650" custLinFactNeighborX="-52120" custLinFactNeighborY="4060">
        <dgm:presLayoutVars>
          <dgm:chMax val="0"/>
          <dgm:chPref val="0"/>
          <dgm:bulletEnabled val="1"/>
        </dgm:presLayoutVars>
      </dgm:prSet>
      <dgm:spPr/>
    </dgm:pt>
    <dgm:pt modelId="{3C068A43-14D0-475E-A935-7E1A7DB755A5}" type="pres">
      <dgm:prSet presAssocID="{195091E7-5BBE-48F6-BD60-FAF73F8739D3}" presName="rect4" presStyleLbl="node1" presStyleIdx="3" presStyleCnt="4" custScaleX="188505" custLinFactNeighborX="47445" custLinFactNeighborY="4370">
        <dgm:presLayoutVars>
          <dgm:chMax val="0"/>
          <dgm:chPref val="0"/>
          <dgm:bulletEnabled val="1"/>
        </dgm:presLayoutVars>
      </dgm:prSet>
      <dgm:spPr/>
    </dgm:pt>
  </dgm:ptLst>
  <dgm:cxnLst>
    <dgm:cxn modelId="{E3348C13-1E43-41FB-9615-4AF96AABD5E4}" type="presOf" srcId="{195091E7-5BBE-48F6-BD60-FAF73F8739D3}" destId="{45B59D8E-5CD4-4850-95D8-2246883565D6}" srcOrd="0" destOrd="0" presId="urn:microsoft.com/office/officeart/2005/8/layout/matrix2"/>
    <dgm:cxn modelId="{5A0D8A2A-5296-415C-A8BB-115827DAF173}" srcId="{195091E7-5BBE-48F6-BD60-FAF73F8739D3}" destId="{9D3BE7D6-9807-46D9-800A-250CB1FD5C15}" srcOrd="0" destOrd="0" parTransId="{B29EA1D8-DEAC-4E11-9101-9C519A1D6D03}" sibTransId="{5E52F2BA-6575-49D8-A0E5-EA35E533A2A6}"/>
    <dgm:cxn modelId="{3A541F31-8A62-403A-BE7F-6BC547F08F02}" srcId="{195091E7-5BBE-48F6-BD60-FAF73F8739D3}" destId="{5FD3B7DB-B9B7-4D84-A03F-3502002181E4}" srcOrd="3" destOrd="0" parTransId="{1649A328-636C-4937-8655-2C1208C6841E}" sibTransId="{5B2E7EEF-E646-4BA3-B282-2566A8561687}"/>
    <dgm:cxn modelId="{7F97D636-D655-46A8-BEE2-B87F97DF423B}" type="presOf" srcId="{5FD3B7DB-B9B7-4D84-A03F-3502002181E4}" destId="{3C068A43-14D0-475E-A935-7E1A7DB755A5}" srcOrd="0" destOrd="0" presId="urn:microsoft.com/office/officeart/2005/8/layout/matrix2"/>
    <dgm:cxn modelId="{18277A58-1819-45BA-8E0B-AA0269CFA7DB}" type="presOf" srcId="{9B89F260-49E5-4DA5-939F-D692F945CF63}" destId="{A5D6E88F-5CE4-4943-9734-9F44A0B49139}" srcOrd="0" destOrd="0" presId="urn:microsoft.com/office/officeart/2005/8/layout/matrix2"/>
    <dgm:cxn modelId="{35443685-B2B2-420A-AE09-5D263F2DDFE4}" srcId="{195091E7-5BBE-48F6-BD60-FAF73F8739D3}" destId="{9B89F260-49E5-4DA5-939F-D692F945CF63}" srcOrd="2" destOrd="0" parTransId="{630A27D3-4BBB-4D88-B8C2-6591F67DA1BE}" sibTransId="{8CED6447-5B09-442B-A88B-AAC6CAB4EA3B}"/>
    <dgm:cxn modelId="{B63AC886-C72D-4B5B-BE78-409B68A17016}" srcId="{195091E7-5BBE-48F6-BD60-FAF73F8739D3}" destId="{D354B240-F9FA-47A1-9949-61D8E99B6FC9}" srcOrd="4" destOrd="0" parTransId="{6EFE1A01-2F5D-42A9-B654-BC4281A29F2A}" sibTransId="{DE878F08-A1FC-4D51-B275-FECDE2991DBC}"/>
    <dgm:cxn modelId="{96F0C2A1-5AEE-40C8-ACAE-FF325CF6F179}" srcId="{195091E7-5BBE-48F6-BD60-FAF73F8739D3}" destId="{D1489BAD-6295-49CC-A71A-1A6FEDD18B79}" srcOrd="5" destOrd="0" parTransId="{90AA033A-6DF6-442D-8550-42CDFFE19B64}" sibTransId="{CA653D7F-6A00-419A-8E59-5CF61E11AB5B}"/>
    <dgm:cxn modelId="{24E49EBF-EBE9-48CA-B14E-46CF74F90CB7}" type="presOf" srcId="{7C2409D8-518B-413A-A9EF-9B582F1FDE33}" destId="{5DE8B6DB-13E0-4B1D-AC0F-C54CC18929B5}" srcOrd="0" destOrd="0" presId="urn:microsoft.com/office/officeart/2005/8/layout/matrix2"/>
    <dgm:cxn modelId="{EB9BF4CD-E221-4D3C-9D85-E0E7A5FDCAC8}" srcId="{195091E7-5BBE-48F6-BD60-FAF73F8739D3}" destId="{7C2409D8-518B-413A-A9EF-9B582F1FDE33}" srcOrd="1" destOrd="0" parTransId="{2C37841E-46B3-46DA-8F68-F0DA2843C76A}" sibTransId="{53712DE3-04E3-4ABE-9635-00286174104B}"/>
    <dgm:cxn modelId="{0EE42DD5-223A-4217-8067-C658E9DD26CD}" type="presOf" srcId="{9D3BE7D6-9807-46D9-800A-250CB1FD5C15}" destId="{A1A0F6F0-ABCB-424D-9227-70CD6D3F9083}" srcOrd="0" destOrd="0" presId="urn:microsoft.com/office/officeart/2005/8/layout/matrix2"/>
    <dgm:cxn modelId="{86083E5C-5FE1-4830-922E-96C8269A4440}" type="presParOf" srcId="{45B59D8E-5CD4-4850-95D8-2246883565D6}" destId="{A6D6A5B6-8BCD-4E51-90CD-42C7BF027809}" srcOrd="0" destOrd="0" presId="urn:microsoft.com/office/officeart/2005/8/layout/matrix2"/>
    <dgm:cxn modelId="{BE5C2371-5165-49C6-8554-A7E7D9A53B72}" type="presParOf" srcId="{45B59D8E-5CD4-4850-95D8-2246883565D6}" destId="{A1A0F6F0-ABCB-424D-9227-70CD6D3F9083}" srcOrd="1" destOrd="0" presId="urn:microsoft.com/office/officeart/2005/8/layout/matrix2"/>
    <dgm:cxn modelId="{8EE441A0-A56C-45E8-AE33-2C1C9480A397}" type="presParOf" srcId="{45B59D8E-5CD4-4850-95D8-2246883565D6}" destId="{5DE8B6DB-13E0-4B1D-AC0F-C54CC18929B5}" srcOrd="2" destOrd="0" presId="urn:microsoft.com/office/officeart/2005/8/layout/matrix2"/>
    <dgm:cxn modelId="{D6E327DC-2E81-4CFA-A9C2-EB9FE33AA40E}" type="presParOf" srcId="{45B59D8E-5CD4-4850-95D8-2246883565D6}" destId="{A5D6E88F-5CE4-4943-9734-9F44A0B49139}" srcOrd="3" destOrd="0" presId="urn:microsoft.com/office/officeart/2005/8/layout/matrix2"/>
    <dgm:cxn modelId="{9D9726F4-06DD-4194-99AD-9BADC77DC2C1}" type="presParOf" srcId="{45B59D8E-5CD4-4850-95D8-2246883565D6}" destId="{3C068A43-14D0-475E-A935-7E1A7DB755A5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D6A5B6-8BCD-4E51-90CD-42C7BF027809}">
      <dsp:nvSpPr>
        <dsp:cNvPr id="0" name=""/>
        <dsp:cNvSpPr/>
      </dsp:nvSpPr>
      <dsp:spPr>
        <a:xfrm>
          <a:off x="436023" y="0"/>
          <a:ext cx="11319951" cy="6858000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rgbClr val="FFFF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A0F6F0-ABCB-424D-9227-70CD6D3F9083}">
      <dsp:nvSpPr>
        <dsp:cNvPr id="0" name=""/>
        <dsp:cNvSpPr/>
      </dsp:nvSpPr>
      <dsp:spPr>
        <a:xfrm>
          <a:off x="404709" y="377217"/>
          <a:ext cx="5339638" cy="2743200"/>
        </a:xfrm>
        <a:prstGeom prst="roundRect">
          <a:avLst/>
        </a:prstGeom>
        <a:solidFill>
          <a:schemeClr val="accent5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u="sng" kern="1200" dirty="0">
              <a:solidFill>
                <a:schemeClr val="bg1"/>
              </a:solidFill>
              <a:latin typeface="Arial Black" panose="020B0A04020102020204" pitchFamily="34" charset="0"/>
            </a:rPr>
            <a:t>GEOGRAPHIC SEGMENTATION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Arial Rounded MT Bold" panose="020F0704030504030204" pitchFamily="34" charset="0"/>
            </a:rPr>
            <a:t>Urban  ---  40% 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Arial Rounded MT Bold" panose="020F0704030504030204" pitchFamily="34" charset="0"/>
            </a:rPr>
            <a:t>Rural  ---  60%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Arial Rounded MT Bold" panose="020F0704030504030204" pitchFamily="34" charset="0"/>
            </a:rPr>
            <a:t>Sahiwal Region ---  80%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Arial Rounded MT Bold" panose="020F0704030504030204" pitchFamily="34" charset="0"/>
            </a:rPr>
            <a:t>Out-side Region ---  20%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Arial Rounded MT Bold" panose="020F0704030504030204" pitchFamily="34" charset="0"/>
            </a:rPr>
            <a:t>Summer Time of  Year ---  75%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Arial Rounded MT Bold" panose="020F0704030504030204" pitchFamily="34" charset="0"/>
            </a:rPr>
            <a:t>Winter Time of  Year  --- 25%</a:t>
          </a:r>
        </a:p>
      </dsp:txBody>
      <dsp:txXfrm>
        <a:off x="538621" y="511129"/>
        <a:ext cx="5071814" cy="2475376"/>
      </dsp:txXfrm>
    </dsp:sp>
    <dsp:sp modelId="{5DE8B6DB-13E0-4B1D-AC0F-C54CC18929B5}">
      <dsp:nvSpPr>
        <dsp:cNvPr id="0" name=""/>
        <dsp:cNvSpPr/>
      </dsp:nvSpPr>
      <dsp:spPr>
        <a:xfrm>
          <a:off x="6460378" y="355820"/>
          <a:ext cx="5191999" cy="2743200"/>
        </a:xfrm>
        <a:prstGeom prst="roundRect">
          <a:avLst/>
        </a:prstGeom>
        <a:solidFill>
          <a:schemeClr val="bg1">
            <a:lumMod val="50000"/>
            <a:lumOff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u="sng" kern="1200" dirty="0">
              <a:solidFill>
                <a:schemeClr val="bg1"/>
              </a:solidFill>
              <a:latin typeface="Arial Black" panose="020B0A04020102020204" pitchFamily="34" charset="0"/>
            </a:rPr>
            <a:t>DEMOGRAPHIC SEGMENTATION</a:t>
          </a:r>
          <a:endParaRPr lang="en-US" sz="900" u="sng" kern="1200" dirty="0">
            <a:solidFill>
              <a:schemeClr val="bg1"/>
            </a:solidFill>
            <a:latin typeface="Arial Black" panose="020B0A04020102020204" pitchFamily="34" charset="0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Arial Rounded MT Bold" panose="020F0704030504030204" pitchFamily="34" charset="0"/>
            </a:rPr>
            <a:t>Male  ---  70% 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Arial Rounded MT Bold" panose="020F0704030504030204" pitchFamily="34" charset="0"/>
            </a:rPr>
            <a:t>Female  ---  30%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Arial Rounded MT Bold" panose="020F0704030504030204" pitchFamily="34" charset="0"/>
            </a:rPr>
            <a:t>Muslim ---  99%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Arial Rounded MT Bold" panose="020F0704030504030204" pitchFamily="34" charset="0"/>
            </a:rPr>
            <a:t>18+ Age ---  100%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Arial Rounded MT Bold" panose="020F0704030504030204" pitchFamily="34" charset="0"/>
            </a:rPr>
            <a:t>Under-graduate ---  100%</a:t>
          </a:r>
          <a:endParaRPr lang="en-GB" sz="1300" kern="1200" dirty="0">
            <a:latin typeface="Arial Rounded MT Bold" panose="020F0704030504030204" pitchFamily="34" charset="0"/>
          </a:endParaRPr>
        </a:p>
      </dsp:txBody>
      <dsp:txXfrm>
        <a:off x="6594290" y="489732"/>
        <a:ext cx="4924175" cy="2475376"/>
      </dsp:txXfrm>
    </dsp:sp>
    <dsp:sp modelId="{A5D6E88F-5CE4-4943-9734-9F44A0B49139}">
      <dsp:nvSpPr>
        <dsp:cNvPr id="0" name=""/>
        <dsp:cNvSpPr/>
      </dsp:nvSpPr>
      <dsp:spPr>
        <a:xfrm>
          <a:off x="384794" y="3780403"/>
          <a:ext cx="5339638" cy="2743200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u="sng" kern="1200" dirty="0">
              <a:solidFill>
                <a:schemeClr val="bg1"/>
              </a:solidFill>
              <a:latin typeface="Arial Black" panose="020B0A04020102020204" pitchFamily="34" charset="0"/>
            </a:rPr>
            <a:t>BEHAVIORAL SEGMENTATION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" u="sng" kern="1200" dirty="0">
            <a:solidFill>
              <a:schemeClr val="bg1"/>
            </a:solidFill>
            <a:latin typeface="Arial Black" panose="020B0A04020102020204" pitchFamily="34" charset="0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Arial Rounded MT Bold" panose="020F0704030504030204" pitchFamily="34" charset="0"/>
            </a:rPr>
            <a:t>Quality Preference  ---  80% 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Arial Rounded MT Bold" panose="020F0704030504030204" pitchFamily="34" charset="0"/>
            </a:rPr>
            <a:t>Quantity Preference  ---  20%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Arial Rounded MT Bold" panose="020F0704030504030204" pitchFamily="34" charset="0"/>
            </a:rPr>
            <a:t>Sport Festival Participation ---  30%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Arial Rounded MT Bold" panose="020F0704030504030204" pitchFamily="34" charset="0"/>
            </a:rPr>
            <a:t>Annual Dinner Participation ---  95%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Arial Rounded MT Bold" panose="020F0704030504030204" pitchFamily="34" charset="0"/>
            </a:rPr>
            <a:t>Presentations Participation ---  100%</a:t>
          </a:r>
        </a:p>
      </dsp:txBody>
      <dsp:txXfrm>
        <a:off x="518706" y="3914315"/>
        <a:ext cx="5071814" cy="2475376"/>
      </dsp:txXfrm>
    </dsp:sp>
    <dsp:sp modelId="{3C068A43-14D0-475E-A935-7E1A7DB755A5}">
      <dsp:nvSpPr>
        <dsp:cNvPr id="0" name=""/>
        <dsp:cNvSpPr/>
      </dsp:nvSpPr>
      <dsp:spPr>
        <a:xfrm>
          <a:off x="6423606" y="3788907"/>
          <a:ext cx="5171069" cy="2743200"/>
        </a:xfrm>
        <a:prstGeom prst="roundRect">
          <a:avLst/>
        </a:prstGeom>
        <a:solidFill>
          <a:schemeClr val="accent5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u="sng" kern="1200" dirty="0">
              <a:solidFill>
                <a:schemeClr val="bg1"/>
              </a:solidFill>
              <a:latin typeface="Arial Black" panose="020B0A04020102020204" pitchFamily="34" charset="0"/>
            </a:rPr>
            <a:t>PSYCHOGRAPHIC SEGMENTATION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u="sng" kern="1200" dirty="0">
            <a:solidFill>
              <a:schemeClr val="bg1"/>
            </a:solidFill>
            <a:latin typeface="Arial Black" panose="020B0A04020102020204" pitchFamily="34" charset="0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Arial Rounded MT Bold" panose="020F0704030504030204" pitchFamily="34" charset="0"/>
            </a:rPr>
            <a:t>Socially Acceptable</a:t>
          </a:r>
          <a:endParaRPr lang="en-US" sz="2000" u="sng" kern="1200" dirty="0">
            <a:solidFill>
              <a:schemeClr val="bg1"/>
            </a:solidFill>
            <a:latin typeface="Arial Black" panose="020B0A04020102020204" pitchFamily="34" charset="0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u="sng" kern="1200" dirty="0">
            <a:solidFill>
              <a:schemeClr val="bg1"/>
            </a:solidFill>
            <a:latin typeface="Arial Black" panose="020B0A04020102020204" pitchFamily="34" charset="0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u="sng" kern="1200" dirty="0">
            <a:solidFill>
              <a:schemeClr val="bg1"/>
            </a:solidFill>
            <a:latin typeface="Arial Black" panose="020B0A04020102020204" pitchFamily="34" charset="0"/>
          </a:endParaRPr>
        </a:p>
      </dsp:txBody>
      <dsp:txXfrm>
        <a:off x="6557518" y="3922819"/>
        <a:ext cx="4903245" cy="24753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0070C-3A74-4D6A-A611-C1D10F811A9E}" type="datetimeFigureOut">
              <a:rPr lang="en-US" smtClean="0"/>
              <a:pPr/>
              <a:t>4/12/2022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2513F1-E650-4010-9EE1-2A04A72B86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236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513F1-E650-4010-9EE1-2A04A72B863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61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513F1-E650-4010-9EE1-2A04A72B863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06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513F1-E650-4010-9EE1-2A04A72B863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175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513F1-E650-4010-9EE1-2A04A72B863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164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513F1-E650-4010-9EE1-2A04A72B863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61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513F1-E650-4010-9EE1-2A04A72B863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61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421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4/12/2022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50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4/12/2022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42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4/12/2022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70339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4/12/2022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669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4/12/2022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269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4/12/2022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842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311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17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8627" y="0"/>
            <a:ext cx="2293373" cy="1793966"/>
          </a:xfrm>
        </p:spPr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F0E2D8-4058-440F-A0E4-461AC8E86FF6}"/>
              </a:ext>
            </a:extLst>
          </p:cNvPr>
          <p:cNvSpPr/>
          <p:nvPr userDrawn="1"/>
        </p:nvSpPr>
        <p:spPr>
          <a:xfrm>
            <a:off x="10651919" y="-92075"/>
            <a:ext cx="1540081" cy="1356205"/>
          </a:xfrm>
          <a:prstGeom prst="rect">
            <a:avLst/>
          </a:prstGeom>
          <a:blipFill dpi="0" rotWithShape="1">
            <a:blip r:embed="rId2" cstate="print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560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68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4/12/2022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840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4/12/2022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276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4/12/2022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00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4/12/2022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863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4/12/2022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11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4/12/2022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18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C37FF-DFB4-4221-B525-F1005A913BEE}" type="datetimeFigureOut">
              <a:rPr lang="en-US" smtClean="0"/>
              <a:pPr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168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mailto:asadali@uosahiwal.edu.pk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10CB4-B954-47A7-BB71-121A9E043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736324"/>
            <a:ext cx="10353762" cy="538535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Marketing</a:t>
            </a:r>
            <a:br>
              <a:rPr lang="en-US" dirty="0"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</a:br>
            <a:br>
              <a:rPr lang="en-US" dirty="0"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</a:br>
            <a:br>
              <a:rPr lang="en-US" dirty="0"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</a:br>
            <a:r>
              <a:rPr lang="en-US" sz="3200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Lecture # 10</a:t>
            </a:r>
            <a:br>
              <a:rPr lang="en-US" sz="3200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</a:br>
            <a:br>
              <a:rPr lang="en-US" sz="3200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</a:br>
            <a:br>
              <a:rPr lang="en-US" sz="3200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</a:br>
            <a:r>
              <a:rPr lang="en-US" sz="2200" dirty="0">
                <a:effectLst/>
                <a:latin typeface="Arial Black" panose="020B0A04020102020204" pitchFamily="34" charset="0"/>
              </a:rPr>
              <a:t>Muhammad asad</a:t>
            </a:r>
            <a:br>
              <a:rPr lang="en-US" sz="2200" dirty="0">
                <a:effectLst/>
                <a:latin typeface="Arial Black" panose="020B0A04020102020204" pitchFamily="34" charset="0"/>
              </a:rPr>
            </a:br>
            <a:br>
              <a:rPr lang="en-US" sz="2200" dirty="0">
                <a:effectLst/>
                <a:latin typeface="Arial Black" panose="020B0A04020102020204" pitchFamily="34" charset="0"/>
              </a:rPr>
            </a:br>
            <a:r>
              <a:rPr lang="en-US" sz="2200" dirty="0">
                <a:effectLst/>
                <a:latin typeface="Arial Black" panose="020B0A04020102020204" pitchFamily="34" charset="0"/>
              </a:rPr>
              <a:t>Instructor </a:t>
            </a:r>
            <a:br>
              <a:rPr lang="en-US" sz="2200" dirty="0">
                <a:effectLst/>
                <a:latin typeface="Arial Black" panose="020B0A04020102020204" pitchFamily="34" charset="0"/>
              </a:rPr>
            </a:br>
            <a:br>
              <a:rPr lang="en-US" sz="1200" dirty="0">
                <a:effectLst/>
                <a:latin typeface="Arial Black" panose="020B0A04020102020204" pitchFamily="34" charset="0"/>
              </a:rPr>
            </a:br>
            <a:r>
              <a:rPr lang="en-US" sz="2200" dirty="0">
                <a:effectLst/>
                <a:latin typeface="Arial Black" panose="020B0A04020102020204" pitchFamily="34" charset="0"/>
              </a:rPr>
              <a:t>department of computer science </a:t>
            </a:r>
            <a:endParaRPr lang="en-US" sz="2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56674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648" y="228600"/>
            <a:ext cx="11022703" cy="596474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US" sz="800" b="1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EXAMPLE </a:t>
            </a:r>
          </a:p>
          <a:p>
            <a:pPr marL="0" indent="0" algn="just">
              <a:buNone/>
            </a:pP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restaurant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can target both </a:t>
            </a:r>
            <a:r>
              <a:rPr lang="en-US" sz="2600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college students and families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The restaurant can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offer in-expensive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food and drink menus for college students. On the other hand, it can also appeal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a kid-friendly environment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meal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options for families.</a:t>
            </a:r>
          </a:p>
          <a:p>
            <a:pPr marL="0" indent="0" algn="just">
              <a:buNone/>
            </a:pP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segmentation of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Unilever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P&amp;G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generates more sales by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achieving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higher market share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through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various detergent brands which they could not with just one brand.</a:t>
            </a:r>
          </a:p>
          <a:p>
            <a:pPr marL="0" indent="0" algn="just">
              <a:buNone/>
            </a:pPr>
            <a:endParaRPr lang="en-US" sz="2600" b="1" dirty="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A65E9E-D6EF-4078-AC0C-81341F9B8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47" y="4800600"/>
            <a:ext cx="4710112" cy="1943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E33059-1138-463F-AD7F-2B0C4A3CB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541" y="4800599"/>
            <a:ext cx="4710112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001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190" y="412991"/>
            <a:ext cx="10791619" cy="603201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100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000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CONCENTRATED MARKET TARGETING</a:t>
            </a:r>
          </a:p>
          <a:p>
            <a:pPr marL="0" indent="0">
              <a:buNone/>
            </a:pPr>
            <a:endParaRPr lang="en-US" sz="5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type of marketing strategy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business marketing efforts are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focused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a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well-defined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market segment --- 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Focused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market segments --- A strategy in which a business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target a large share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one or a few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segments.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For a business to 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succeed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in concentrated marketing, it 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must have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 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better marketing program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for its target market 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 compared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 its competitors. 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775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244" y="871589"/>
            <a:ext cx="10829511" cy="5114822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endParaRPr lang="en-US" sz="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This marketing approach is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effective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for those businesses --- Who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limited resources (</a:t>
            </a:r>
            <a:r>
              <a:rPr lang="en-US" sz="2600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cannot expand after a certain level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), skilled and specialized in manufacturing products.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en-US" sz="13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en-US" sz="13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 developed and specialized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market plan is required to implement --- Because, totally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dependent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on a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single / few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market segment.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en-US" sz="26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en-US" sz="26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en-US" sz="105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642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743" y="366188"/>
            <a:ext cx="10958513" cy="612562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EXAMPLE </a:t>
            </a:r>
          </a:p>
          <a:p>
            <a:pPr marL="0" indent="0" algn="just">
              <a:buNone/>
            </a:pPr>
            <a:endParaRPr lang="en-US" sz="100" b="1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Specialized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home furniture provider,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well-designed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housewares shops,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Pizza Hut 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 etc.</a:t>
            </a:r>
          </a:p>
          <a:p>
            <a:pPr marL="0" indent="0" algn="just">
              <a:buNone/>
            </a:pPr>
            <a:endParaRPr lang="en-US" sz="1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400" b="1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Facebook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that’s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not adopt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concentrated marketing strategy! </a:t>
            </a:r>
            <a:r>
              <a:rPr lang="en-US" sz="2600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its current form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buNone/>
            </a:pP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But Facebook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launched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as a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highly-targeted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unique service --- An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online site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2600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Harvard students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make connections and share photos. </a:t>
            </a:r>
          </a:p>
          <a:p>
            <a:pPr marL="0" indent="0" algn="just">
              <a:buNone/>
            </a:pP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After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success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en-US" sz="2600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Harvard’s campus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Facebook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expanded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US" sz="2600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colleges and universities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across the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U.S.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--- and --- Then it became the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universal social media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platform we know today,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available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everyone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around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world. </a:t>
            </a:r>
          </a:p>
          <a:p>
            <a:pPr marL="0" indent="0" algn="just">
              <a:buNone/>
            </a:pPr>
            <a:endParaRPr lang="en-US" sz="26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600" b="1" dirty="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06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050" y="1737788"/>
            <a:ext cx="10629900" cy="338242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US" sz="26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Facebook is a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prime example </a:t>
            </a:r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 --- How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improving</a:t>
            </a:r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your </a:t>
            </a:r>
            <a:r>
              <a:rPr lang="en-US" sz="28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product or service </a:t>
            </a:r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--- With a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small group </a:t>
            </a:r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 users / customers --- Can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prepare</a:t>
            </a:r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it to launch to a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wider</a:t>
            </a:r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audience (if that’s appropriate or in your plans). </a:t>
            </a:r>
            <a:endParaRPr lang="en-US" sz="2800" b="1" dirty="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874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190" y="412991"/>
            <a:ext cx="10791619" cy="603201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100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000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MICROMARKETING MARKET TARGETING</a:t>
            </a:r>
          </a:p>
          <a:p>
            <a:pPr marL="0" indent="0">
              <a:buNone/>
            </a:pPr>
            <a:endParaRPr lang="en-US" sz="5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Differentiated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concentrated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marketers tailor their offers and marketing programs ---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meet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needs of various market segments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---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owever, they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 not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customize their offers to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each individual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customer. 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type of marketing strategy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business marketing efforts are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focused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--- Tailoring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marketing programs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the needs and wants of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specific individuals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local customer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segments ---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includes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local marketing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individual marketing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05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769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190" y="412991"/>
            <a:ext cx="10791619" cy="60320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US" sz="1100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6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800" b="1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Local marketing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involves tailoring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marketing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the needs and wants of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local customer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segments (</a:t>
            </a:r>
            <a:r>
              <a:rPr lang="en-US" sz="2600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cities, neighborhoods, and even specific stores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--- Is a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strategy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that targets potential customers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within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specific radius (</a:t>
            </a:r>
            <a:r>
              <a:rPr lang="en-US" sz="2600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typically 50 miles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--- Of the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physical location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a business. </a:t>
            </a:r>
          </a:p>
          <a:p>
            <a:pPr marL="0" indent="0" algn="just">
              <a:buNone/>
            </a:pP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Local marketing is especially important for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small and medium-size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businesses --- That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rely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on people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visiting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their physical location to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purchase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goods or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access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service --- Such as, </a:t>
            </a:r>
            <a:r>
              <a:rPr lang="en-US" sz="2600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shops, dentists, physiotherapists, bars, restaurants, car dealerships and etc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buNone/>
            </a:pPr>
            <a:endParaRPr lang="en-US" sz="26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6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6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105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529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190" y="412991"/>
            <a:ext cx="10791619" cy="6032018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EXAMPLE OF LOCAL MARKETING </a:t>
            </a:r>
          </a:p>
          <a:p>
            <a:pPr marL="0" indent="0" algn="ctr">
              <a:buNone/>
            </a:pP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LOCALIZED MCDONALDS MENUS</a:t>
            </a:r>
          </a:p>
          <a:p>
            <a:pPr marL="0" indent="0" algn="just">
              <a:buNone/>
            </a:pP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Anyone who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thinks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McDonald's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only sells </a:t>
            </a:r>
            <a:r>
              <a:rPr lang="en-US" sz="2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BigMacs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Chicken Nuggets, Cheeseburgers, and </a:t>
            </a:r>
            <a:r>
              <a:rPr lang="en-US" sz="26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McFlurry's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wrong. </a:t>
            </a:r>
          </a:p>
          <a:p>
            <a:pPr marL="0" indent="0" algn="just">
              <a:buNone/>
            </a:pP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McDonald's has been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adapting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its range --- To the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countries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 which it operates for years --- To name a few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MENU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just">
              <a:buNone/>
            </a:pPr>
            <a:endParaRPr lang="en-US" sz="100" b="1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Spain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they have the "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Patatas Deluxe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 </a:t>
            </a:r>
          </a:p>
          <a:p>
            <a:pPr marL="0" indent="0" algn="just">
              <a:buNone/>
            </a:pP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India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"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Dosa Masala Burger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 </a:t>
            </a:r>
          </a:p>
          <a:p>
            <a:pPr marL="0" indent="0" algn="just">
              <a:buNone/>
            </a:pP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Netherlands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"</a:t>
            </a:r>
            <a:r>
              <a:rPr lang="en-US" sz="2600" dirty="0" err="1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McKroket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</a:p>
          <a:p>
            <a:pPr marL="0" indent="0" algn="just">
              <a:buNone/>
            </a:pP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South Africa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they have replaced the standard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BBQ sauce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the </a:t>
            </a:r>
            <a:r>
              <a:rPr lang="en-US" sz="2600" dirty="0" err="1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McBraai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sauce</a:t>
            </a:r>
            <a:endParaRPr lang="en-US" sz="26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6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6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105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097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190" y="412991"/>
            <a:ext cx="10791619" cy="60320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US" sz="1100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6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800" b="1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Individual  marketing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involves Tailoring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marketing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programs to the needs and preferences of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individual customers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--- Is a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strategy,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demand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can be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directly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communicated to the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suppliers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manufacturers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--- and ---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hey can be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provided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customized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products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 per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their demand.</a:t>
            </a:r>
          </a:p>
          <a:p>
            <a:pPr marL="0" indent="0" algn="just">
              <a:buNone/>
            </a:pP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more data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you get from your consumers ---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more tailored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your marketing can be.</a:t>
            </a:r>
          </a:p>
          <a:p>
            <a:pPr marL="0" indent="0" algn="just">
              <a:buNone/>
            </a:pPr>
            <a:endParaRPr lang="en-US" sz="12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Don’t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just make it personalized,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it shareable.</a:t>
            </a:r>
          </a:p>
          <a:p>
            <a:pPr marL="0" indent="0" algn="just">
              <a:buNone/>
            </a:pPr>
            <a:endParaRPr lang="en-US" sz="105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980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190" y="412991"/>
            <a:ext cx="10791619" cy="6032018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EXAMPLE OF INDIVIDUAL MARKETING </a:t>
            </a:r>
          </a:p>
          <a:p>
            <a:pPr marL="0" indent="0" algn="ctr">
              <a:buNone/>
            </a:pPr>
            <a:endParaRPr lang="en-US" sz="900" b="1" dirty="0">
              <a:solidFill>
                <a:srgbClr val="FFC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STARBUCKS</a:t>
            </a:r>
          </a:p>
          <a:p>
            <a:pPr marL="0" indent="0" algn="just">
              <a:buNone/>
            </a:pP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Starbucks successfully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keeps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customers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engaged with its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gamified mobile app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0" indent="0" algn="just">
              <a:buNone/>
            </a:pPr>
            <a:endParaRPr lang="en-US" sz="5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Mixing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brand’s rewards system with the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ability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US" sz="2600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customize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600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order drinks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via the app --- It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makes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information such as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purchase history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--- To get as personal as possible.</a:t>
            </a:r>
          </a:p>
          <a:p>
            <a:pPr marL="0" indent="0" algn="just">
              <a:buNone/>
            </a:pPr>
            <a:endParaRPr lang="en-US" sz="5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the rewards system saw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Starbuck’s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revenue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rising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US" sz="2600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$2.56 billion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while the app has generated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around 6 million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sales per month (</a:t>
            </a:r>
            <a:r>
              <a:rPr lang="en-US" sz="2600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around 22% of all U.S. sales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0" indent="0" algn="just">
              <a:buNone/>
            </a:pPr>
            <a:endParaRPr lang="en-US" sz="26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105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09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88B56F-67E7-4FDB-BCAC-99DDC54EA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33" y="372715"/>
            <a:ext cx="10520334" cy="54002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E9830C3-E8D0-48C9-B357-CF7E1E1C1690}"/>
              </a:ext>
            </a:extLst>
          </p:cNvPr>
          <p:cNvSpPr txBox="1">
            <a:spLocks/>
          </p:cNvSpPr>
          <p:nvPr/>
        </p:nvSpPr>
        <p:spPr>
          <a:xfrm>
            <a:off x="835833" y="455759"/>
            <a:ext cx="10520334" cy="5787886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Font typeface="Arial" panose="020B0604020202020204" pitchFamily="34" charset="0"/>
              <a:buNone/>
            </a:pPr>
            <a:endParaRPr lang="en-US" sz="2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900" indent="0" algn="ctr">
              <a:buFont typeface="Arial" panose="020B0604020202020204" pitchFamily="34" charset="0"/>
              <a:buNone/>
            </a:pPr>
            <a:endParaRPr lang="en-US" sz="2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900" indent="0" algn="just">
              <a:buFont typeface="Arial" panose="020B0604020202020204" pitchFamily="34" charset="0"/>
              <a:buNone/>
            </a:pPr>
            <a:r>
              <a:rPr lang="en-US" sz="4500" u="sng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Key Learning Point :-</a:t>
            </a:r>
          </a:p>
          <a:p>
            <a:pPr algn="just"/>
            <a:endParaRPr lang="en-US" sz="2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4000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-</a:t>
            </a:r>
            <a:r>
              <a:rPr lang="en-US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Discussion about the market targeting</a:t>
            </a:r>
          </a:p>
          <a:p>
            <a:pPr marL="0" indent="0" algn="just">
              <a:buNone/>
            </a:pPr>
            <a:endParaRPr lang="en-US" sz="2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441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190" y="412991"/>
            <a:ext cx="10791619" cy="60320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US" sz="1000" b="1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EXAMPLE OF INDIVIDUAL MARKETING </a:t>
            </a:r>
          </a:p>
          <a:p>
            <a:pPr marL="0" indent="0" algn="ctr">
              <a:buNone/>
            </a:pPr>
            <a:endParaRPr lang="en-US" sz="900" b="1" dirty="0">
              <a:solidFill>
                <a:srgbClr val="FFC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COCA COLA</a:t>
            </a:r>
          </a:p>
          <a:p>
            <a:pPr marL="0" indent="0" algn="just">
              <a:buNone/>
            </a:pP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famous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en-US" sz="2600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Share a Coke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’ campaign,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first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launched in Australia in 2012 ---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Still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retains its title as one of the most original examples of personalized marketing to date.</a:t>
            </a:r>
          </a:p>
          <a:p>
            <a:pPr marL="0" indent="0" algn="just">
              <a:buNone/>
            </a:pPr>
            <a:endParaRPr lang="en-US" sz="12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idea was to spread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advocacy and love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the brand --- By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replacing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soft drinks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logo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en-US" sz="2600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consumer names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---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ncouraging people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share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 friends and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spread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brand’s message using the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hashtag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#</a:t>
            </a:r>
            <a:r>
              <a:rPr lang="en-US" sz="2600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shareacoke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buNone/>
            </a:pPr>
            <a:endParaRPr lang="en-US" sz="105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727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190" y="506533"/>
            <a:ext cx="10791619" cy="584493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US" sz="26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6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wake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the original campaign, Coca Cola Co.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saw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rise in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sales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for the first time in over a decade.</a:t>
            </a:r>
          </a:p>
          <a:p>
            <a:pPr marL="0" indent="0" algn="just">
              <a:buNone/>
            </a:pPr>
            <a:endParaRPr lang="en-US" sz="26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spokesperson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from Coca-Cola said…</a:t>
            </a:r>
          </a:p>
          <a:p>
            <a:pPr marL="0" indent="0" algn="just">
              <a:buNone/>
            </a:pP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“This campaign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taught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us that personalization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can only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 highly </a:t>
            </a:r>
            <a:r>
              <a:rPr lang="en-US" sz="2600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engaging and effective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---</a:t>
            </a:r>
            <a:r>
              <a:rPr lang="en-US" sz="2600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 it can be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shared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with a wide audience.”</a:t>
            </a:r>
            <a:endParaRPr lang="en-US" sz="26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105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948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E0B8F27-E147-415E-9A87-D58486C473F8}"/>
              </a:ext>
            </a:extLst>
          </p:cNvPr>
          <p:cNvGraphicFramePr/>
          <p:nvPr/>
        </p:nvGraphicFramePr>
        <p:xfrm>
          <a:off x="0" y="0"/>
          <a:ext cx="12191999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63343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4A25E4-1197-44B6-BCD1-BAE7BB03B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420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593" y="505860"/>
            <a:ext cx="10590972" cy="58462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1100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000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UNDIFFERENTIATED </a:t>
            </a:r>
          </a:p>
          <a:p>
            <a:pPr marL="0" indent="0">
              <a:buNone/>
            </a:pPr>
            <a:r>
              <a:rPr lang="en-US" sz="3000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MARKET TARGETING</a:t>
            </a:r>
          </a:p>
          <a:p>
            <a:pPr marL="0" indent="0">
              <a:buNone/>
            </a:pPr>
            <a:endParaRPr lang="en-US" sz="100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business might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decide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</a:p>
          <a:p>
            <a:pPr marL="0" indent="0" algn="just">
              <a:buNone/>
            </a:pP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ignore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market segment </a:t>
            </a:r>
          </a:p>
          <a:p>
            <a:pPr marL="0" indent="0" algn="just">
              <a:buNone/>
            </a:pP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differences --- and ---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arget </a:t>
            </a:r>
          </a:p>
          <a:p>
            <a:pPr marL="0" indent="0" algn="just">
              <a:buNone/>
            </a:pP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whole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market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with one offer.</a:t>
            </a:r>
          </a:p>
          <a:p>
            <a:pPr marL="0" indent="0" algn="just">
              <a:buNone/>
            </a:pPr>
            <a:endParaRPr lang="en-US" sz="26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advantage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--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cost-effective”</a:t>
            </a:r>
            <a:endParaRPr lang="en-US" sz="26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05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91AC40-B5A5-4D91-A2B9-6212FE089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48" y="29980"/>
            <a:ext cx="6858000" cy="682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225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190" y="0"/>
            <a:ext cx="10791619" cy="364261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100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000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CONCENTRATED MARKET TARGETING</a:t>
            </a:r>
          </a:p>
          <a:p>
            <a:pPr marL="0" indent="0">
              <a:buNone/>
            </a:pPr>
            <a:endParaRPr lang="en-US" sz="5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strategy in which a business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target a large share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one or a few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segments ---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Perform better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achieve their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desired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business objectives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 in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specific market segments.</a:t>
            </a:r>
          </a:p>
          <a:p>
            <a:pPr marL="0" indent="0" algn="ctr">
              <a:buNone/>
            </a:pP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“High developed and specialized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market plan is required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0" indent="0" algn="just">
              <a:buNone/>
            </a:pPr>
            <a:endParaRPr lang="en-US" sz="105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D79B0D-3DE6-409B-84FD-8A52F546DB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22"/>
          <a:stretch/>
        </p:blipFill>
        <p:spPr>
          <a:xfrm>
            <a:off x="9818557" y="3642611"/>
            <a:ext cx="2373443" cy="32153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CF8291-98B0-4FD9-B144-DA701BD002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113" y="3642610"/>
            <a:ext cx="2373444" cy="32153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A3AB3B-FEC0-4B87-A3CB-FF29A0CAED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37"/>
          <a:stretch/>
        </p:blipFill>
        <p:spPr>
          <a:xfrm>
            <a:off x="4616970" y="3642610"/>
            <a:ext cx="2828142" cy="32153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15C8CD-5A12-4D32-845A-14C4AFB916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17359"/>
          <a:stretch/>
        </p:blipFill>
        <p:spPr>
          <a:xfrm>
            <a:off x="2363451" y="3642610"/>
            <a:ext cx="2253518" cy="32153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75A821-6F68-42A6-A884-4E2C3EE9C18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9" t="10055" r="13643"/>
          <a:stretch/>
        </p:blipFill>
        <p:spPr>
          <a:xfrm>
            <a:off x="0" y="3642610"/>
            <a:ext cx="2363450" cy="321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455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285" y="310196"/>
            <a:ext cx="11030325" cy="286022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sz="1100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000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DIFFERENTIATED MARKET TARGETING</a:t>
            </a:r>
          </a:p>
          <a:p>
            <a:pPr marL="0" indent="0" algn="just">
              <a:buNone/>
            </a:pP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business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decides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--- Target two or more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clearly defined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customer segments --- With a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particular product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 a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unique marketing strategy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tailored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for every segment. </a:t>
            </a:r>
            <a:endParaRPr lang="en-US" sz="11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“A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disadvantage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--- an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expensive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activity”</a:t>
            </a:r>
            <a:endParaRPr lang="en-US" sz="26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en-US" sz="16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600" b="1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105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A66C6-D064-4E30-8CB2-9CB0A9F1C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842" y="3320322"/>
            <a:ext cx="2723213" cy="35339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D1E2EA-CAE6-4C8C-BCA1-2C7ECE30FE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6" b="15920"/>
          <a:stretch/>
        </p:blipFill>
        <p:spPr>
          <a:xfrm>
            <a:off x="8034724" y="3320322"/>
            <a:ext cx="3827489" cy="35339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571395-050D-4C88-85CA-1824A4364F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20" y="3320322"/>
            <a:ext cx="3827489" cy="353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4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190" y="374754"/>
            <a:ext cx="7274577" cy="607025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100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000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MICROMARKETING MARKET TARGETING</a:t>
            </a:r>
          </a:p>
          <a:p>
            <a:pPr marL="0" indent="0">
              <a:buNone/>
            </a:pPr>
            <a:endParaRPr lang="en-US" sz="5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usiness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focused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--- Tailoring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marketing programs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the needs and wants of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specific individuals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local customer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segments.</a:t>
            </a:r>
            <a:endParaRPr lang="en-US" sz="105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The Complete Guide On How To Measure For A Suit">
            <a:extLst>
              <a:ext uri="{FF2B5EF4-FFF2-40B4-BE49-F238E27FC236}">
                <a16:creationId xmlns:a16="http://schemas.microsoft.com/office/drawing/2014/main" id="{23C78CAA-20B3-4945-B690-4D2501EAF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598" y="3429000"/>
            <a:ext cx="385247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25397D-B9AD-470A-B3DF-0E4CB3504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578" y="1"/>
            <a:ext cx="3852472" cy="319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953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EA09E-D415-4BE0-A35B-78651178D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322" y="414106"/>
            <a:ext cx="11105322" cy="6132468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6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just">
              <a:buNone/>
            </a:pPr>
            <a:r>
              <a:rPr lang="en-US" sz="6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 ANY QUESTION</a:t>
            </a:r>
          </a:p>
          <a:p>
            <a:pPr marL="0" indent="0" algn="just">
              <a:buNone/>
            </a:pPr>
            <a:endParaRPr lang="en-US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You can contact me at: 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  <a:hlinkClick r:id="rId2"/>
              </a:rPr>
              <a:t>asadali@uosahiwal.edu.pk</a:t>
            </a:r>
            <a:endParaRPr lang="en-US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Your query will be answered within one working day.</a:t>
            </a:r>
            <a:endParaRPr lang="en-US" sz="1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F910E-174A-4E99-A14B-F5309D3C5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440" y="1135545"/>
            <a:ext cx="154305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57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089" y="460098"/>
            <a:ext cx="11273822" cy="593780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500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00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STEP#2: MARKET TARGETING STRATEGIES</a:t>
            </a:r>
            <a:endParaRPr lang="en-US" sz="4400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7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After evaluating different segments, the company must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decide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which and how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many segments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 will target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en-US" sz="12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target market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consists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a set of buyers --- Who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share common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needs or characteristics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company decides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buNone/>
            </a:pPr>
            <a:endParaRPr lang="en-US" sz="12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After having </a:t>
            </a:r>
            <a:r>
              <a:rPr lang="en-US" sz="2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evaluated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identified market segments --- We select the </a:t>
            </a:r>
            <a:r>
              <a:rPr lang="en-US" sz="2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segment / segments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most profitable ones for the company. 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en-US" sz="26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en-US" sz="26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en-US" sz="26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833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4502EF2-E9F8-4D42-8D1D-5319DEB6418D}"/>
              </a:ext>
            </a:extLst>
          </p:cNvPr>
          <p:cNvSpPr/>
          <p:nvPr/>
        </p:nvSpPr>
        <p:spPr>
          <a:xfrm>
            <a:off x="6888906" y="1738925"/>
            <a:ext cx="4305943" cy="183900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u="sng" dirty="0">
                <a:solidFill>
                  <a:schemeClr val="bg1"/>
                </a:solidFill>
                <a:latin typeface="Arial Black" panose="020B0A04020102020204" pitchFamily="34" charset="0"/>
              </a:rPr>
              <a:t>DIFFERENTIATED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240D4132-9D0A-450B-A390-430366103DDC}"/>
              </a:ext>
            </a:extLst>
          </p:cNvPr>
          <p:cNvSpPr/>
          <p:nvPr/>
        </p:nvSpPr>
        <p:spPr>
          <a:xfrm>
            <a:off x="912337" y="4574375"/>
            <a:ext cx="4418420" cy="1839000"/>
          </a:xfrm>
          <a:prstGeom prst="borderCallout1">
            <a:avLst>
              <a:gd name="adj1" fmla="val 878"/>
              <a:gd name="adj2" fmla="val 3636"/>
              <a:gd name="adj3" fmla="val -334"/>
              <a:gd name="adj4" fmla="val 3813"/>
            </a:avLst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u="sng" dirty="0">
                <a:latin typeface="Arial Black" panose="020B0A04020102020204" pitchFamily="34" charset="0"/>
              </a:rPr>
              <a:t>CONCENTRATED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1A49EEFA-183D-4CE4-B591-6FFC773850D9}"/>
              </a:ext>
            </a:extLst>
          </p:cNvPr>
          <p:cNvSpPr/>
          <p:nvPr/>
        </p:nvSpPr>
        <p:spPr>
          <a:xfrm>
            <a:off x="912337" y="1738925"/>
            <a:ext cx="4390758" cy="1839001"/>
          </a:xfrm>
          <a:prstGeom prst="borderCallout1">
            <a:avLst>
              <a:gd name="adj1" fmla="val 12306"/>
              <a:gd name="adj2" fmla="val -802"/>
              <a:gd name="adj3" fmla="val 13224"/>
              <a:gd name="adj4" fmla="val -429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u="sng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UNDIFFERENTIATED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036CD0-DCB9-4282-9B92-10D9397AA56D}"/>
              </a:ext>
            </a:extLst>
          </p:cNvPr>
          <p:cNvSpPr txBox="1"/>
          <p:nvPr/>
        </p:nvSpPr>
        <p:spPr>
          <a:xfrm>
            <a:off x="202446" y="378334"/>
            <a:ext cx="1178710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rgbClr val="FFC000"/>
                </a:solidFill>
                <a:latin typeface="Arial Black" panose="020B0A04020102020204" pitchFamily="34" charset="0"/>
              </a:rPr>
              <a:t>FOUR TYPES OF MARKET TARGETING </a:t>
            </a:r>
          </a:p>
          <a:p>
            <a:pPr algn="ctr"/>
            <a:r>
              <a:rPr lang="en-US" sz="3000" dirty="0">
                <a:solidFill>
                  <a:srgbClr val="FFC000"/>
                </a:solidFill>
                <a:latin typeface="Arial Black" panose="020B0A04020102020204" pitchFamily="34" charset="0"/>
              </a:rPr>
              <a:t>STRATEGIES 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C9A3CB2C-AC80-476A-AE2E-EE0D2886F249}"/>
              </a:ext>
            </a:extLst>
          </p:cNvPr>
          <p:cNvSpPr/>
          <p:nvPr/>
        </p:nvSpPr>
        <p:spPr>
          <a:xfrm>
            <a:off x="6888906" y="4574373"/>
            <a:ext cx="4418419" cy="1839001"/>
          </a:xfrm>
          <a:prstGeom prst="borderCallout1">
            <a:avLst>
              <a:gd name="adj1" fmla="val 12306"/>
              <a:gd name="adj2" fmla="val -802"/>
              <a:gd name="adj3" fmla="val 13224"/>
              <a:gd name="adj4" fmla="val -429"/>
            </a:avLst>
          </a:prstGeom>
          <a:solidFill>
            <a:schemeClr val="tx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u="sng" dirty="0">
                <a:solidFill>
                  <a:schemeClr val="tx2">
                    <a:lumMod val="25000"/>
                  </a:schemeClr>
                </a:solidFill>
                <a:latin typeface="Arial Black" panose="020B0A04020102020204" pitchFamily="34" charset="0"/>
              </a:rPr>
              <a:t>MICROMARKETING </a:t>
            </a:r>
          </a:p>
        </p:txBody>
      </p:sp>
    </p:spTree>
    <p:extLst>
      <p:ext uri="{BB962C8B-B14F-4D97-AF65-F5344CB8AC3E}">
        <p14:creationId xmlns:p14="http://schemas.microsoft.com/office/powerpoint/2010/main" val="182622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3" grpId="0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514" y="505860"/>
            <a:ext cx="10590972" cy="58462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100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000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UNDIFFERENTIATED MARKET TARGETING</a:t>
            </a:r>
          </a:p>
          <a:p>
            <a:pPr marL="0" indent="0">
              <a:buNone/>
            </a:pPr>
            <a:endParaRPr lang="en-US" sz="1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business might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decide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ignore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market segment differences --- and ---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arget the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whole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market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with one offer. 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en-US" sz="13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Such a strategy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focuses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--- W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hat is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common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 the needs of consumers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rather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on what is different. 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en-US" sz="13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company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designs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a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marketing campaign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that will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appeal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the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largest number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 buyers. </a:t>
            </a:r>
            <a:endParaRPr lang="en-US" sz="14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en-US" sz="5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105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056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244" y="552967"/>
            <a:ext cx="10829511" cy="57520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100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en-US" sz="5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en-US" sz="5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simple words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This strategy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considers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buyers as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homogeneous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group --- Undifferentiated marketing is also known as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mass marketing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---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Companies do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not produce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different products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different market segments ---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Relies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on mass distribution and mass advertising.</a:t>
            </a:r>
            <a:endParaRPr lang="en-US" sz="1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6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advantage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undifferentiated marketing is that it’s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cost-effective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--- It has a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narrow product line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which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leads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low advertising cost --- Lack of segment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reduces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costs of marketing research.</a:t>
            </a:r>
            <a:endParaRPr lang="en-US" sz="26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105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035948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5" y="332327"/>
            <a:ext cx="10913165" cy="596474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EXAMPLE </a:t>
            </a:r>
          </a:p>
          <a:p>
            <a:pPr marL="0" indent="0" algn="just">
              <a:buNone/>
            </a:pPr>
            <a:endParaRPr lang="en-US" sz="100" b="1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Henry Ford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adopted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undifferentiated marketing strategy </a:t>
            </a:r>
          </a:p>
          <a:p>
            <a:pPr marL="0" indent="0" algn="just">
              <a:buNone/>
            </a:pP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T Ford Model --- This model was available </a:t>
            </a:r>
          </a:p>
          <a:p>
            <a:pPr marL="0" indent="0" algn="just">
              <a:buNone/>
            </a:pP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only black color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1930s. </a:t>
            </a:r>
          </a:p>
          <a:p>
            <a:pPr marL="0" indent="0" algn="just">
              <a:buNone/>
            </a:pP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certain types of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widely consumed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items --- Such as gasoline, soft drinks, white bread and etc. --- The undifferentiated market approach makes the most sense.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2D9E93-C88E-444A-B84A-073CCC2BE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2525" y="1028702"/>
            <a:ext cx="3243263" cy="20716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3030FF-06D8-4AEA-A332-9FA328CAC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70" y="4914904"/>
            <a:ext cx="3315941" cy="18854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48AF7D-62F0-44D5-8379-55FBAFA9E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1881" y="4914904"/>
            <a:ext cx="3315941" cy="18854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F63D8C-BD61-489F-B187-1DB7A1A9B5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4248" y="4914903"/>
            <a:ext cx="3479111" cy="188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035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581" y="460098"/>
            <a:ext cx="11272838" cy="602642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1100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000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DIFFERENTIATED MARKET TARGETING</a:t>
            </a:r>
          </a:p>
          <a:p>
            <a:pPr marL="0" indent="0" algn="just">
              <a:buNone/>
            </a:pPr>
            <a:endParaRPr lang="en-US" sz="9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business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decides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target several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market segments and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designs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separate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offers for each segment --- Target two or more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clearly defined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customer segments --- With a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particular product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 a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unique marketing strategy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tailored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for every segment. 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en-US" sz="11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Differentiated market targeting approach is likely to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more sales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than does undifferentiated marketing --- But due to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separate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marketing mix --- The promotion cost also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increases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--- A business is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required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balance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revenue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generated from multiple segments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the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costs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associated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these segments.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en-US" sz="7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en-US" sz="26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en-US" sz="16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600" b="1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105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656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244" y="476509"/>
            <a:ext cx="10829511" cy="5904982"/>
          </a:xfrm>
        </p:spPr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v"/>
            </a:pPr>
            <a:endParaRPr lang="en-US" sz="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advantage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differentiated marketing is that ---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every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market, customer needs and preferences are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varying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--- Businesses can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those markets --- Where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competitors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have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suitable offerings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satisfy consumers. 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en-US" sz="13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disadvantage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differentiated marketing is that ---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Customizing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products and marketing it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--- To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segment is an expensive activity --- 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Creating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different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versions and variation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 a product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means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more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research &amp; development time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--- Than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creating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single product --- Moreover, to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present separate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messages, companies need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market and sell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product to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appropriate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target segment heavily.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en-US" sz="26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en-US" sz="26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en-US" sz="26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en-US" sz="105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1340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Damask">
      <a:majorFont>
        <a:latin typeface="Bookman Old Style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1104291</TotalTime>
  <Words>1662</Words>
  <Application>Microsoft Office PowerPoint</Application>
  <PresentationFormat>Widescreen</PresentationFormat>
  <Paragraphs>206</Paragraphs>
  <Slides>28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Arial Black</vt:lpstr>
      <vt:lpstr>Arial Rounded MT Bold</vt:lpstr>
      <vt:lpstr>Bookman Old Style</vt:lpstr>
      <vt:lpstr>Calibri</vt:lpstr>
      <vt:lpstr>Rockwell</vt:lpstr>
      <vt:lpstr>Wingdings</vt:lpstr>
      <vt:lpstr>Damask</vt:lpstr>
      <vt:lpstr>Marketing   Lecture # 10   Muhammad asad  Instructor   department of computer science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Asad</dc:creator>
  <cp:lastModifiedBy>MUHAMMAD ASAD</cp:lastModifiedBy>
  <cp:revision>1301</cp:revision>
  <dcterms:created xsi:type="dcterms:W3CDTF">2018-04-05T17:48:54Z</dcterms:created>
  <dcterms:modified xsi:type="dcterms:W3CDTF">2022-04-12T00:27:05Z</dcterms:modified>
</cp:coreProperties>
</file>